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76538"/>
  </p:normalViewPr>
  <p:slideViewPr>
    <p:cSldViewPr snapToGrid="0">
      <p:cViewPr varScale="1">
        <p:scale>
          <a:sx n="96" d="100"/>
          <a:sy n="96" d="100"/>
        </p:scale>
        <p:origin x="107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3E54E-6BE0-E54C-BAAF-DB71737D393F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DA0DF-D5B5-F54C-8EF8-B98358463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8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이번 프로젝트에서 만들려고 했던 웹페이지는 이전 프로젝트들의 연장선에 있음</a:t>
            </a:r>
            <a:r>
              <a:rPr lang="en-US" altLang="ko-KR" dirty="0"/>
              <a:t>(continuing project):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dirty="0"/>
          </a:p>
          <a:p>
            <a:r>
              <a:rPr lang="en-US" dirty="0"/>
              <a:t>I like the way diverse sources are integrated together in your website. Is this made like a personal resume? If not so, I believe it would be great if the activities listed on the website are more clearly connected to each other with a larger topic that encompasses these activities.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0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연구하고 있는 </a:t>
            </a:r>
            <a:r>
              <a:rPr lang="en-US" altLang="ko-KR" dirty="0"/>
              <a:t>‘</a:t>
            </a:r>
            <a:r>
              <a:rPr lang="ko-KR" altLang="en-US" dirty="0"/>
              <a:t>고대 중국의 </a:t>
            </a:r>
            <a:r>
              <a:rPr lang="ko-KR" altLang="en-US" b="1" dirty="0"/>
              <a:t>간독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b="1" dirty="0"/>
              <a:t>일서</a:t>
            </a:r>
            <a:r>
              <a:rPr lang="en-US" altLang="ko-KR" dirty="0"/>
              <a:t>’</a:t>
            </a:r>
            <a:r>
              <a:rPr lang="ko-KR" altLang="en-US" dirty="0" err="1"/>
              <a:t>에</a:t>
            </a:r>
            <a:r>
              <a:rPr lang="ko-KR" altLang="en-US" dirty="0"/>
              <a:t> 대한 정보를 제공하고</a:t>
            </a:r>
            <a:r>
              <a:rPr lang="en-US" altLang="ko-KR" dirty="0"/>
              <a:t>(provide general info), </a:t>
            </a:r>
            <a:r>
              <a:rPr lang="ko-KR" altLang="en-US" dirty="0"/>
              <a:t>특히 </a:t>
            </a:r>
            <a:r>
              <a:rPr lang="en-US" altLang="ko-KR" dirty="0"/>
              <a:t>function for searching texts in the daybook </a:t>
            </a:r>
            <a:r>
              <a:rPr lang="ko-KR" altLang="en-US" dirty="0"/>
              <a:t>하는 웹 </a:t>
            </a:r>
            <a:r>
              <a:rPr lang="en-US" altLang="ko-KR" dirty="0"/>
              <a:t>DB</a:t>
            </a:r>
            <a:r>
              <a:rPr lang="ko-KR" altLang="en-US" dirty="0"/>
              <a:t>를 구축하려고 했음</a:t>
            </a:r>
            <a:r>
              <a:rPr lang="en-US" altLang="ko-KR" dirty="0"/>
              <a:t> (build a more solid, multi-functioning Web DB).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이거는 대중</a:t>
            </a:r>
            <a:r>
              <a:rPr lang="en-US" altLang="ko-KR" dirty="0"/>
              <a:t>(general public)</a:t>
            </a:r>
            <a:r>
              <a:rPr lang="ko-KR" altLang="en-US" dirty="0"/>
              <a:t>을 위한 웹페이지인 동시에</a:t>
            </a:r>
            <a:r>
              <a:rPr lang="en-US" altLang="ko-KR" dirty="0"/>
              <a:t> </a:t>
            </a:r>
            <a:r>
              <a:rPr lang="ko-KR" altLang="en-US" dirty="0"/>
              <a:t>연구 목적으로 만들어짐</a:t>
            </a:r>
            <a:r>
              <a:rPr lang="en-US" altLang="ko-KR" dirty="0"/>
              <a:t>(made to serve</a:t>
            </a:r>
            <a:r>
              <a:rPr lang="ko-KR" altLang="en-US" dirty="0"/>
              <a:t> </a:t>
            </a:r>
            <a:r>
              <a:rPr lang="en-US" altLang="ko-KR" dirty="0"/>
              <a:t>research purpose).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간독이나 일서에 대해 익숙하지 않은 일반 대중들에게 개괄적인 정보를 </a:t>
            </a:r>
            <a:r>
              <a:rPr lang="en-US" altLang="ko-KR" dirty="0"/>
              <a:t>‘</a:t>
            </a:r>
            <a:r>
              <a:rPr lang="ko-KR" altLang="en-US" dirty="0"/>
              <a:t>한눈에 효과적으로</a:t>
            </a:r>
            <a:r>
              <a:rPr lang="en-US" altLang="ko-KR" dirty="0"/>
              <a:t>’</a:t>
            </a:r>
            <a:r>
              <a:rPr lang="ko-KR" altLang="en-US" dirty="0"/>
              <a:t> 제공하기 </a:t>
            </a:r>
            <a:r>
              <a:rPr lang="ko-KR" altLang="en-US" dirty="0" err="1"/>
              <a:t>위함이었고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중국어 위주의 정보나 산재되어 있는 정보에 </a:t>
            </a:r>
            <a:r>
              <a:rPr lang="en-US" altLang="ko-KR" dirty="0"/>
              <a:t>accessible</a:t>
            </a:r>
            <a:r>
              <a:rPr lang="ko-KR" altLang="en-US" dirty="0"/>
              <a:t>하지 않은</a:t>
            </a:r>
            <a:r>
              <a:rPr lang="en-US" altLang="ko-KR" dirty="0"/>
              <a:t>)</a:t>
            </a:r>
            <a:r>
              <a:rPr lang="ko-KR" altLang="en-US" dirty="0"/>
              <a:t> 대중이나 초보자들에게 </a:t>
            </a:r>
            <a:r>
              <a:rPr lang="en-US" altLang="ko-KR" dirty="0"/>
              <a:t>“</a:t>
            </a:r>
            <a:r>
              <a:rPr lang="ko-KR" altLang="en-US" dirty="0"/>
              <a:t>고대 중국의 간독이나 일서가 대체 </a:t>
            </a:r>
            <a:r>
              <a:rPr lang="ko-KR" altLang="en-US" dirty="0" err="1"/>
              <a:t>어떤것들이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무슨 내용을 다루고 있는지</a:t>
            </a:r>
            <a:r>
              <a:rPr lang="en-US" altLang="ko-KR" dirty="0"/>
              <a:t>”</a:t>
            </a:r>
            <a:r>
              <a:rPr lang="ko-KR" altLang="en-US" dirty="0" err="1"/>
              <a:t>에</a:t>
            </a:r>
            <a:r>
              <a:rPr lang="ko-KR" altLang="en-US" dirty="0"/>
              <a:t> 대한 개괄적인 정보를 효과적으로 제공하려고 했고</a:t>
            </a:r>
            <a:r>
              <a:rPr lang="en-US" altLang="ko-KR" dirty="0"/>
              <a:t>(</a:t>
            </a:r>
            <a:r>
              <a:rPr lang="en-US" sz="1200" dirty="0"/>
              <a:t>Provide a general overview on the excavated manuscripts from Early China, for those who are not familiar with specialized knowledge or Chinese-language research materials)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연구 목적이었음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나같은 간독 연구자들이 필요한 텍스트를 효과적으로 검색</a:t>
            </a:r>
            <a:r>
              <a:rPr lang="en-US" altLang="ko-KR" dirty="0"/>
              <a:t>,</a:t>
            </a:r>
            <a:r>
              <a:rPr lang="ko-KR" altLang="en-US" dirty="0"/>
              <a:t> 분석할 수 있는 </a:t>
            </a:r>
            <a:r>
              <a:rPr lang="en-US" altLang="ko-KR" dirty="0"/>
              <a:t>Searchable DB</a:t>
            </a:r>
            <a:r>
              <a:rPr lang="ko-KR" altLang="en-US" dirty="0"/>
              <a:t>를 구축하고자 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en-US" sz="1200" dirty="0"/>
              <a:t>that enables researchers to efficiently find relevant texts in one place)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8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A5BF-9B72-9DB5-586A-DEB6A26FD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9EA74-2A70-07DA-DAF2-D9D57AA8E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5D018-EBB3-86C3-8FCA-43D4BF4BD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프로젝트는 요렇게 두 단계</a:t>
            </a:r>
            <a:r>
              <a:rPr lang="en-US" altLang="ko-KR" dirty="0"/>
              <a:t>(two steps)</a:t>
            </a:r>
            <a:r>
              <a:rPr lang="ko-KR" altLang="en-US" dirty="0"/>
              <a:t>로 나뉠 수 있음</a:t>
            </a:r>
            <a:r>
              <a:rPr lang="en-US" altLang="ko-KR" dirty="0"/>
              <a:t>(divided into). </a:t>
            </a:r>
          </a:p>
          <a:p>
            <a:endParaRPr lang="en-US" dirty="0"/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이전에 이미 했던 프로젝트 </a:t>
            </a:r>
            <a:r>
              <a:rPr lang="en-US" altLang="ko-KR" dirty="0"/>
              <a:t>1(Daybook related archive)</a:t>
            </a:r>
            <a:r>
              <a:rPr lang="ko-KR" altLang="en-US" dirty="0"/>
              <a:t>와 프로젝트 </a:t>
            </a:r>
            <a:r>
              <a:rPr lang="en-US" altLang="ko-KR" dirty="0"/>
              <a:t>2(Excavated Manuscript related archive)</a:t>
            </a:r>
            <a:r>
              <a:rPr lang="ko-KR" altLang="en-US" dirty="0"/>
              <a:t>를 하나로 통합했음</a:t>
            </a:r>
            <a:r>
              <a:rPr lang="en-US" altLang="ko-KR" dirty="0"/>
              <a:t>(integrated into a single unified framework).</a:t>
            </a:r>
            <a:r>
              <a:rPr lang="ko-KR" altLang="en-US" dirty="0"/>
              <a:t> 그래서 하나의 웹페이지</a:t>
            </a:r>
            <a:r>
              <a:rPr lang="en-US" altLang="ko-KR" dirty="0"/>
              <a:t>(index page)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간독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일서</a:t>
            </a:r>
            <a:r>
              <a:rPr lang="en-US" altLang="ko-KR" dirty="0"/>
              <a:t>’</a:t>
            </a:r>
            <a:r>
              <a:rPr lang="ko-KR" altLang="en-US" dirty="0"/>
              <a:t> 관련 소스가 모두 </a:t>
            </a:r>
            <a:r>
              <a:rPr lang="en-US" altLang="ko-KR" dirty="0"/>
              <a:t>accessible</a:t>
            </a:r>
            <a:r>
              <a:rPr lang="ko-KR" altLang="en-US" dirty="0"/>
              <a:t>할 수 있도록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여기에 현존 일서</a:t>
            </a:r>
            <a:r>
              <a:rPr lang="en-US" altLang="ko-KR" dirty="0"/>
              <a:t> </a:t>
            </a:r>
            <a:r>
              <a:rPr lang="ko-KR" altLang="en-US" dirty="0"/>
              <a:t>관련 문헌</a:t>
            </a:r>
            <a:r>
              <a:rPr lang="en-US" altLang="ko-KR" dirty="0"/>
              <a:t>(extant daybook manuscripts)</a:t>
            </a:r>
            <a:r>
              <a:rPr lang="ko-KR" altLang="en-US" dirty="0"/>
              <a:t>들을 한데 모아</a:t>
            </a:r>
            <a:r>
              <a:rPr lang="en-US" altLang="ko-KR" dirty="0"/>
              <a:t>(compiled into a google sheet),</a:t>
            </a:r>
            <a:r>
              <a:rPr lang="ko-KR" altLang="en-US" dirty="0"/>
              <a:t> </a:t>
            </a:r>
            <a:r>
              <a:rPr lang="ko-KR" altLang="en-US" dirty="0" err="1"/>
              <a:t>임베드</a:t>
            </a:r>
            <a:r>
              <a:rPr lang="ko-KR" altLang="en-US" dirty="0"/>
              <a:t> </a:t>
            </a:r>
            <a:r>
              <a:rPr lang="ko-KR" altLang="en-US" dirty="0" err="1"/>
              <a:t>해놓은</a:t>
            </a:r>
            <a:r>
              <a:rPr lang="ko-KR" altLang="en-US" dirty="0"/>
              <a:t> 후</a:t>
            </a:r>
            <a:r>
              <a:rPr lang="en-US" altLang="ko-KR" dirty="0"/>
              <a:t>(created an API),</a:t>
            </a:r>
            <a:r>
              <a:rPr lang="ko-KR" altLang="en-US" dirty="0"/>
              <a:t> </a:t>
            </a:r>
            <a:r>
              <a:rPr lang="ko-KR" altLang="en-US" dirty="0" err="1"/>
              <a:t>서치</a:t>
            </a:r>
            <a:r>
              <a:rPr lang="ko-KR" altLang="en-US" dirty="0"/>
              <a:t> 기능을 추가했음</a:t>
            </a:r>
            <a:r>
              <a:rPr lang="en-US" altLang="ko-KR" dirty="0"/>
              <a:t>(implemented search function, for easy access and retrieval)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53EC3-75A1-69EA-7CA6-3158F55B8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내 첫번째 프로세스임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index.html</a:t>
            </a:r>
            <a:r>
              <a:rPr lang="ko-KR" altLang="en-US" dirty="0"/>
              <a:t>은 프로젝트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웹페이지였고</a:t>
            </a:r>
            <a:r>
              <a:rPr lang="en-US" altLang="ko-KR" dirty="0"/>
              <a:t>,</a:t>
            </a:r>
            <a:r>
              <a:rPr lang="ko-KR" altLang="en-US" dirty="0"/>
              <a:t> 지금 여기에 프로젝트</a:t>
            </a:r>
            <a:r>
              <a:rPr lang="en-US" altLang="ko-KR" dirty="0"/>
              <a:t>2</a:t>
            </a:r>
            <a:r>
              <a:rPr lang="ko-KR" altLang="en-US" dirty="0" err="1"/>
              <a:t>에</a:t>
            </a:r>
            <a:r>
              <a:rPr lang="ko-KR" altLang="en-US" dirty="0"/>
              <a:t> 해당하는 </a:t>
            </a:r>
            <a:r>
              <a:rPr lang="en-US" altLang="ko-KR" dirty="0" err="1"/>
              <a:t>daybook.html</a:t>
            </a:r>
            <a:r>
              <a:rPr lang="ko-KR" altLang="en-US" dirty="0"/>
              <a:t>을 새로 만들어서</a:t>
            </a:r>
            <a:r>
              <a:rPr lang="en-US" altLang="ko-KR" dirty="0"/>
              <a:t>,</a:t>
            </a:r>
            <a:r>
              <a:rPr lang="ko-KR" altLang="en-US" dirty="0"/>
              <a:t> 인덱스 페이지에 </a:t>
            </a:r>
            <a:r>
              <a:rPr lang="en-US" altLang="ko-KR" dirty="0"/>
              <a:t>hyperlinked</a:t>
            </a:r>
            <a:r>
              <a:rPr lang="ko-KR" altLang="en-US" dirty="0" err="1"/>
              <a:t>해둠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인덱스 페이지로 들어가서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daybook</a:t>
            </a:r>
            <a:r>
              <a:rPr lang="ko-KR" altLang="en-US" dirty="0"/>
              <a:t>이라고 </a:t>
            </a:r>
            <a:r>
              <a:rPr lang="en-US" altLang="ko-KR" dirty="0"/>
              <a:t>labeled</a:t>
            </a:r>
            <a:r>
              <a:rPr lang="ko-KR" altLang="en-US" dirty="0"/>
              <a:t>되어있는</a:t>
            </a:r>
            <a:r>
              <a:rPr lang="en-US" altLang="ko-KR" dirty="0"/>
              <a:t> </a:t>
            </a:r>
            <a:r>
              <a:rPr lang="ko-KR" altLang="en-US" dirty="0"/>
              <a:t>버튼을 클릭하면</a:t>
            </a:r>
            <a:r>
              <a:rPr lang="en-US" altLang="ko-KR" dirty="0"/>
              <a:t>,</a:t>
            </a:r>
            <a:r>
              <a:rPr lang="ko-KR" altLang="en-US" dirty="0"/>
              <a:t> 두번째 프로젝트였던 </a:t>
            </a:r>
            <a:r>
              <a:rPr lang="en-US" altLang="ko-KR" dirty="0"/>
              <a:t>daybook webpage</a:t>
            </a:r>
            <a:r>
              <a:rPr lang="ko-KR" altLang="en-US" dirty="0"/>
              <a:t>로 넘어간다</a:t>
            </a:r>
            <a:r>
              <a:rPr lang="en-US" altLang="ko-KR" dirty="0"/>
              <a:t>(navigate to). </a:t>
            </a:r>
          </a:p>
          <a:p>
            <a:endParaRPr lang="en-US" dirty="0"/>
          </a:p>
          <a:p>
            <a:r>
              <a:rPr lang="en-US" dirty="0"/>
              <a:t>So this is the part of my code for integrating pages of project 1 and project 2. </a:t>
            </a:r>
          </a:p>
          <a:p>
            <a:endParaRPr lang="en-US" dirty="0"/>
          </a:p>
          <a:p>
            <a:r>
              <a:rPr lang="en-US" b="1" dirty="0" err="1"/>
              <a:t>index.html</a:t>
            </a:r>
            <a:r>
              <a:rPr lang="en-US" b="1" dirty="0"/>
              <a:t> </a:t>
            </a:r>
            <a:r>
              <a:rPr lang="en-US" dirty="0"/>
              <a:t>is for Project 1, and I created an additional HTML page called </a:t>
            </a:r>
            <a:r>
              <a:rPr lang="en-US" b="1" dirty="0" err="1"/>
              <a:t>daybook.html</a:t>
            </a:r>
            <a:r>
              <a:rPr lang="en-US" dirty="0"/>
              <a:t> for Project 2, which I hyperlinked from the index page.</a:t>
            </a:r>
          </a:p>
          <a:p>
            <a:endParaRPr lang="en-US" dirty="0"/>
          </a:p>
          <a:p>
            <a:r>
              <a:rPr lang="en-US" dirty="0"/>
              <a:t>So, if I go to the index page for the excavated manuscripts and </a:t>
            </a:r>
            <a:r>
              <a:rPr lang="en-US" b="1" dirty="0"/>
              <a:t>click</a:t>
            </a:r>
            <a:r>
              <a:rPr lang="en-US" dirty="0"/>
              <a:t> the button </a:t>
            </a:r>
            <a:r>
              <a:rPr lang="en-US" b="0" dirty="0"/>
              <a:t>labeled</a:t>
            </a:r>
            <a:r>
              <a:rPr lang="en-US" dirty="0"/>
              <a:t> "Daybook" </a:t>
            </a:r>
            <a:r>
              <a:rPr lang="en-US" b="1" dirty="0"/>
              <a:t>at the top</a:t>
            </a:r>
            <a:r>
              <a:rPr lang="en-US" dirty="0"/>
              <a:t>, it navigates to the Daybook page. </a:t>
            </a:r>
          </a:p>
          <a:p>
            <a:endParaRPr lang="en-US" dirty="0"/>
          </a:p>
          <a:p>
            <a:r>
              <a:rPr lang="en-US" dirty="0"/>
              <a:t>Minor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1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다음 과정에서는 </a:t>
            </a:r>
            <a:r>
              <a:rPr lang="en-US" altLang="ko-KR" b="1" dirty="0"/>
              <a:t>Daybook webpage</a:t>
            </a:r>
            <a:r>
              <a:rPr lang="ko-KR" altLang="en-US" b="1" dirty="0" err="1"/>
              <a:t>에</a:t>
            </a:r>
            <a:r>
              <a:rPr lang="ko-KR" altLang="en-US" b="1" dirty="0"/>
              <a:t> </a:t>
            </a:r>
            <a:r>
              <a:rPr lang="en-US" altLang="ko-KR" b="1" dirty="0"/>
              <a:t>‘</a:t>
            </a:r>
            <a:r>
              <a:rPr lang="ko-KR" altLang="en-US" b="1" dirty="0" err="1"/>
              <a:t>서치</a:t>
            </a:r>
            <a:r>
              <a:rPr lang="ko-KR" altLang="en-US" b="1" dirty="0"/>
              <a:t> 기능</a:t>
            </a:r>
            <a:r>
              <a:rPr lang="en-US" altLang="ko-KR" b="1" dirty="0"/>
              <a:t>’</a:t>
            </a:r>
            <a:r>
              <a:rPr lang="ko-KR" altLang="en-US" b="1" dirty="0"/>
              <a:t>을 추가하였다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  <a:p>
            <a:r>
              <a:rPr lang="en-US" dirty="0"/>
              <a:t>And for the next process, I added a search function to my daybook webpage. </a:t>
            </a:r>
          </a:p>
          <a:p>
            <a:endParaRPr lang="en-US" altLang="ko-KR" dirty="0"/>
          </a:p>
          <a:p>
            <a:r>
              <a:rPr lang="ko-KR" altLang="en-US" dirty="0"/>
              <a:t>사실 이게 가장 </a:t>
            </a:r>
            <a:r>
              <a:rPr lang="en-US" altLang="ko-KR" dirty="0"/>
              <a:t>frustrating </a:t>
            </a:r>
            <a:r>
              <a:rPr lang="ko-KR" altLang="en-US" dirty="0"/>
              <a:t>했던 작업이었는데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doc</a:t>
            </a:r>
            <a:r>
              <a:rPr lang="ko-KR" altLang="en-US" dirty="0"/>
              <a:t>파일에 있는 </a:t>
            </a:r>
            <a:r>
              <a:rPr lang="en-US" altLang="ko-KR" dirty="0"/>
              <a:t>10</a:t>
            </a:r>
            <a:r>
              <a:rPr lang="ko-KR" altLang="en-US" dirty="0"/>
              <a:t>가지 종류의 </a:t>
            </a:r>
            <a:r>
              <a:rPr lang="en-US" altLang="ko-KR" dirty="0"/>
              <a:t>daybook manuscript</a:t>
            </a:r>
            <a:r>
              <a:rPr lang="ko-KR" altLang="en-US" dirty="0"/>
              <a:t> </a:t>
            </a:r>
            <a:r>
              <a:rPr lang="en-US" altLang="ko-KR" dirty="0"/>
              <a:t>texts</a:t>
            </a:r>
            <a:r>
              <a:rPr lang="ko-KR" altLang="en-US" dirty="0"/>
              <a:t>를 </a:t>
            </a:r>
            <a:r>
              <a:rPr lang="en-US" altLang="ko-KR" dirty="0"/>
              <a:t>google sheet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 err="1"/>
              <a:t>옮겨놓았다</a:t>
            </a:r>
            <a:r>
              <a:rPr lang="en-US" altLang="ko-KR" dirty="0"/>
              <a:t>(transcribed).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sheetDB</a:t>
            </a:r>
            <a:r>
              <a:rPr lang="ko-KR" altLang="en-US" dirty="0"/>
              <a:t>를 이용해서 이 </a:t>
            </a:r>
            <a:r>
              <a:rPr lang="en-US" altLang="ko-KR" dirty="0"/>
              <a:t>google sheet </a:t>
            </a:r>
            <a:r>
              <a:rPr lang="ko-KR" altLang="en-US" dirty="0"/>
              <a:t>기반의 </a:t>
            </a:r>
            <a:r>
              <a:rPr lang="en-US" altLang="ko-KR" dirty="0"/>
              <a:t>API</a:t>
            </a:r>
            <a:r>
              <a:rPr lang="ko-KR" altLang="en-US" dirty="0"/>
              <a:t>를 생성했다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3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이거는 </a:t>
            </a:r>
            <a:r>
              <a:rPr lang="en-US" altLang="ko-KR" dirty="0"/>
              <a:t>API</a:t>
            </a:r>
            <a:r>
              <a:rPr lang="ko-KR" altLang="en-US" dirty="0"/>
              <a:t> 생성</a:t>
            </a:r>
            <a:r>
              <a:rPr lang="en-US" altLang="ko-KR" dirty="0"/>
              <a:t>(creating)</a:t>
            </a:r>
            <a:r>
              <a:rPr lang="ko-KR" altLang="en-US" dirty="0"/>
              <a:t> 후</a:t>
            </a:r>
            <a:r>
              <a:rPr lang="en-US" altLang="ko-KR" dirty="0"/>
              <a:t>,</a:t>
            </a:r>
            <a:r>
              <a:rPr lang="ko-KR" altLang="en-US" dirty="0"/>
              <a:t> 내 </a:t>
            </a:r>
            <a:r>
              <a:rPr lang="en-US" altLang="ko-KR" dirty="0" err="1"/>
              <a:t>daybook.html</a:t>
            </a:r>
            <a:r>
              <a:rPr lang="en-US" altLang="ko-KR" dirty="0"/>
              <a:t> </a:t>
            </a:r>
            <a:r>
              <a:rPr lang="ko-KR" altLang="en-US" dirty="0"/>
              <a:t>페이지에 </a:t>
            </a:r>
            <a:r>
              <a:rPr lang="en-US" altLang="ko-KR" dirty="0"/>
              <a:t>’</a:t>
            </a:r>
            <a:r>
              <a:rPr lang="ko-KR" altLang="en-US" dirty="0" err="1"/>
              <a:t>서치</a:t>
            </a:r>
            <a:r>
              <a:rPr lang="ko-KR" altLang="en-US" dirty="0"/>
              <a:t> 기능</a:t>
            </a:r>
            <a:r>
              <a:rPr lang="en-US" altLang="ko-KR" dirty="0"/>
              <a:t>(search function)’</a:t>
            </a:r>
            <a:r>
              <a:rPr lang="ko-KR" altLang="en-US" dirty="0"/>
              <a:t>을 추가하는 과정이다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결과를 보면</a:t>
            </a:r>
            <a:r>
              <a:rPr lang="en-US" altLang="ko-KR" dirty="0"/>
              <a:t>,</a:t>
            </a:r>
            <a:r>
              <a:rPr lang="ko-KR" altLang="en-US" dirty="0"/>
              <a:t> 이 링크로 들어가서</a:t>
            </a:r>
            <a:r>
              <a:rPr lang="en-US" altLang="ko-KR" dirty="0"/>
              <a:t>,</a:t>
            </a:r>
            <a:r>
              <a:rPr lang="ko-KR" altLang="en-US" dirty="0"/>
              <a:t> 예를 들어서 이 단어</a:t>
            </a:r>
            <a:r>
              <a:rPr lang="en-US" altLang="ko-KR" dirty="0"/>
              <a:t>(keyword)</a:t>
            </a:r>
            <a:r>
              <a:rPr lang="ko-KR" altLang="en-US" dirty="0"/>
              <a:t>로 검색해보면</a:t>
            </a:r>
            <a:r>
              <a:rPr lang="en-US" altLang="ko-KR" dirty="0"/>
              <a:t>,</a:t>
            </a:r>
            <a:r>
              <a:rPr lang="ko-KR" altLang="en-US" dirty="0"/>
              <a:t> 다음과 같이 이 키워드를 갖고 있는 </a:t>
            </a:r>
            <a:r>
              <a:rPr lang="en-US" altLang="ko-KR" dirty="0"/>
              <a:t>daybook entry</a:t>
            </a:r>
            <a:r>
              <a:rPr lang="ko-KR" altLang="en-US" dirty="0"/>
              <a:t>들이 뜨게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Highlight function</a:t>
            </a:r>
            <a:r>
              <a:rPr lang="ko-KR" altLang="en-US" dirty="0"/>
              <a:t>을 </a:t>
            </a:r>
            <a:r>
              <a:rPr lang="ko-KR" altLang="en-US" dirty="0" err="1"/>
              <a:t>적어놔서</a:t>
            </a:r>
            <a:r>
              <a:rPr lang="en-US" altLang="ko-KR" dirty="0"/>
              <a:t>,</a:t>
            </a:r>
            <a:r>
              <a:rPr lang="ko-KR" altLang="en-US" dirty="0"/>
              <a:t> 내가 검색한 키워드들이 </a:t>
            </a:r>
            <a:r>
              <a:rPr lang="en-US" altLang="ko-KR" dirty="0"/>
              <a:t>highlight</a:t>
            </a:r>
            <a:r>
              <a:rPr lang="ko-KR" altLang="en-US" dirty="0"/>
              <a:t>되어 보일 수 있게 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여기까지가</a:t>
            </a:r>
            <a:r>
              <a:rPr lang="ko-KR" altLang="en-US" b="1" dirty="0"/>
              <a:t> 내가 </a:t>
            </a:r>
            <a:r>
              <a:rPr lang="ko-KR" altLang="en-US" b="1" dirty="0" err="1"/>
              <a:t>해놓은</a:t>
            </a:r>
            <a:r>
              <a:rPr lang="ko-KR" altLang="en-US" b="1" dirty="0"/>
              <a:t> 거고</a:t>
            </a:r>
            <a:r>
              <a:rPr lang="en-US" altLang="ko-KR" b="1" dirty="0"/>
              <a:t>(this is what I’ve done so far), </a:t>
            </a:r>
            <a:r>
              <a:rPr lang="ko-KR" altLang="en-US" b="1" dirty="0"/>
              <a:t>다음주까지 몇 개 기능을 추가하려고 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ko-KR" altLang="en-US" b="1" dirty="0"/>
              <a:t>먼저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daybook page</a:t>
            </a:r>
            <a:r>
              <a:rPr lang="ko-KR" altLang="en-US" b="1" dirty="0" err="1"/>
              <a:t>에</a:t>
            </a:r>
            <a:r>
              <a:rPr lang="ko-KR" altLang="en-US" b="1" dirty="0"/>
              <a:t> 각 </a:t>
            </a:r>
            <a:r>
              <a:rPr lang="en-US" altLang="ko-KR" b="1" dirty="0"/>
              <a:t>daybook manuscript</a:t>
            </a:r>
            <a:r>
              <a:rPr lang="ko-KR" altLang="en-US" b="1" dirty="0" err="1"/>
              <a:t>에</a:t>
            </a:r>
            <a:r>
              <a:rPr lang="ko-KR" altLang="en-US" b="1" dirty="0"/>
              <a:t> 해당하는 아이콘</a:t>
            </a:r>
            <a:r>
              <a:rPr lang="en-US" altLang="ko-KR" b="1" dirty="0"/>
              <a:t>(with basic information)</a:t>
            </a:r>
            <a:r>
              <a:rPr lang="ko-KR" altLang="en-US" b="1" dirty="0"/>
              <a:t>이 있었는데</a:t>
            </a:r>
            <a:r>
              <a:rPr lang="en-US" altLang="ko-KR" b="1" dirty="0"/>
              <a:t>,</a:t>
            </a:r>
            <a:r>
              <a:rPr lang="ko-KR" altLang="en-US" b="1" dirty="0"/>
              <a:t> 각 아이콘에 해당 원문</a:t>
            </a:r>
            <a:r>
              <a:rPr lang="en-US" altLang="ko-KR" b="1" dirty="0"/>
              <a:t>(relevant texts)</a:t>
            </a:r>
            <a:r>
              <a:rPr lang="ko-KR" altLang="en-US" b="1" dirty="0"/>
              <a:t>를 </a:t>
            </a:r>
            <a:r>
              <a:rPr lang="ko-KR" altLang="en-US" b="1" dirty="0" err="1"/>
              <a:t>임베딩하려고</a:t>
            </a:r>
            <a:r>
              <a:rPr lang="ko-KR" altLang="en-US" b="1" dirty="0"/>
              <a:t> 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그래서 유저들이 특정 아이콘을 클릭하면</a:t>
            </a:r>
            <a:r>
              <a:rPr lang="en-US" altLang="ko-KR" b="1" dirty="0"/>
              <a:t>,</a:t>
            </a:r>
            <a:r>
              <a:rPr lang="ko-KR" altLang="en-US" b="1" dirty="0"/>
              <a:t> 관련 </a:t>
            </a:r>
            <a:r>
              <a:rPr lang="en-US" altLang="ko-KR" b="1" dirty="0"/>
              <a:t>pdf document</a:t>
            </a:r>
            <a:r>
              <a:rPr lang="ko-KR" altLang="en-US" b="1" dirty="0"/>
              <a:t>가 </a:t>
            </a:r>
            <a:r>
              <a:rPr lang="en-US" altLang="ko-KR" b="1" dirty="0"/>
              <a:t>displayed </a:t>
            </a:r>
            <a:r>
              <a:rPr lang="ko-KR" altLang="en-US" b="1" dirty="0"/>
              <a:t>될 것이다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endParaRPr lang="en-US" b="1" dirty="0"/>
          </a:p>
          <a:p>
            <a:r>
              <a:rPr lang="en-US" b="1" dirty="0"/>
              <a:t>Embed PDF Texts for Each Icon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When users click on a specific icon, the corresponding PDF document of the text will be displayed directly on the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8106-3525-9D85-7A8F-075AB09A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936DB-A3E4-6F30-222A-79C1524C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3036F-93E6-EE19-D2EE-F042C08AE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두번째로</a:t>
            </a:r>
            <a:r>
              <a:rPr lang="en-US" altLang="ko-KR" b="1" dirty="0"/>
              <a:t>, advanced search </a:t>
            </a:r>
            <a:r>
              <a:rPr lang="ko-KR" altLang="en-US" b="1" dirty="0"/>
              <a:t>기능을 추가하려고 한다</a:t>
            </a:r>
            <a:r>
              <a:rPr lang="en-US" altLang="ko-KR" b="1" dirty="0"/>
              <a:t> (</a:t>
            </a:r>
            <a:r>
              <a:rPr lang="ko-KR" altLang="en-US" b="1" dirty="0" err="1"/>
              <a:t>멀티플</a:t>
            </a:r>
            <a:r>
              <a:rPr lang="ko-KR" altLang="en-US" b="1" dirty="0"/>
              <a:t> 키워드로 검색할 수 있도록 하거나</a:t>
            </a:r>
            <a:r>
              <a:rPr lang="en-US" altLang="ko-KR" b="1" dirty="0"/>
              <a:t>, </a:t>
            </a:r>
            <a:r>
              <a:rPr lang="ko-KR" altLang="en-US" b="1" dirty="0"/>
              <a:t>시대</a:t>
            </a:r>
            <a:r>
              <a:rPr lang="en-US" altLang="ko-KR" b="1" dirty="0"/>
              <a:t>/</a:t>
            </a:r>
            <a:r>
              <a:rPr lang="ko-KR" altLang="en-US" b="1" dirty="0" err="1"/>
              <a:t>타이츨</a:t>
            </a:r>
            <a:r>
              <a:rPr lang="ko-KR" altLang="en-US" b="1" dirty="0"/>
              <a:t> 필터를 적용해서 검색할 수 있게</a:t>
            </a:r>
            <a:r>
              <a:rPr lang="en-US" altLang="ko-KR" b="1" dirty="0"/>
              <a:t>). </a:t>
            </a:r>
          </a:p>
          <a:p>
            <a:endParaRPr lang="en-US" b="1" dirty="0"/>
          </a:p>
          <a:p>
            <a:r>
              <a:rPr lang="en-US" b="1" dirty="0"/>
              <a:t>Provide functions for Advanced Search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Implement a search function where users can search with “</a:t>
            </a:r>
            <a:r>
              <a:rPr lang="en-US" b="1" dirty="0"/>
              <a:t>multiple keywords</a:t>
            </a:r>
            <a:r>
              <a:rPr lang="en-US" dirty="0"/>
              <a:t> using </a:t>
            </a:r>
            <a:r>
              <a:rPr lang="en-US" b="1" dirty="0"/>
              <a:t>AND/OR</a:t>
            </a:r>
            <a:r>
              <a:rPr lang="en-US" dirty="0"/>
              <a:t> logic” and “filter by </a:t>
            </a:r>
            <a:r>
              <a:rPr lang="en-US" b="1" dirty="0"/>
              <a:t>PERIOD or MANUSCRIPT TITLE</a:t>
            </a:r>
            <a:r>
              <a:rPr lang="en-US" b="0" dirty="0"/>
              <a:t>”</a:t>
            </a:r>
            <a:br>
              <a:rPr lang="en-US" b="1" dirty="0"/>
            </a:br>
            <a:r>
              <a:rPr lang="en-US" b="1" dirty="0"/>
              <a:t>“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effectLst/>
                <a:latin typeface="Arial" panose="020B0604020202020204" pitchFamily="34" charset="0"/>
              </a:rPr>
              <a:t>EAST-UA 722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, </a:t>
            </a:r>
            <a:r>
              <a:rPr lang="en-US" sz="1800" b="0" dirty="0">
                <a:effectLst/>
                <a:latin typeface="Arial" panose="020B0604020202020204" pitchFamily="34" charset="0"/>
              </a:rPr>
              <a:t>Readings in Chinese Philosophy and Culture</a:t>
            </a:r>
            <a:endParaRPr lang="en-US" b="0" dirty="0">
              <a:effectLst/>
            </a:endParaRP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6D984-A630-3260-2DD2-BE89CE762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9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E827-FCCE-2652-C1BF-68D8C390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F06B6-0F5F-683B-C652-CDF208F77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21E9B-E4C7-8F38-20E3-4668D1B7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마지막으로</a:t>
            </a:r>
            <a:r>
              <a:rPr lang="en-US" b="1" dirty="0"/>
              <a:t> pagination </a:t>
            </a:r>
            <a:r>
              <a:rPr lang="en-US" b="1" dirty="0" err="1"/>
              <a:t>UI를</a:t>
            </a:r>
            <a:r>
              <a:rPr lang="en-US" b="1" dirty="0"/>
              <a:t> </a:t>
            </a:r>
            <a:r>
              <a:rPr lang="en-US" b="1" dirty="0" err="1"/>
              <a:t>추가하려고</a:t>
            </a:r>
            <a:r>
              <a:rPr lang="en-US" b="1" dirty="0"/>
              <a:t> </a:t>
            </a:r>
            <a:r>
              <a:rPr lang="en-US" b="1" dirty="0" err="1"/>
              <a:t>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0" dirty="0"/>
              <a:t>특정 키워드들은</a:t>
            </a:r>
            <a:r>
              <a:rPr lang="en-US" altLang="ko-KR" b="0" dirty="0"/>
              <a:t>, </a:t>
            </a:r>
            <a:r>
              <a:rPr lang="ko-KR" altLang="en-US" b="0" dirty="0"/>
              <a:t>그걸 포함하고 있는 엔트리 개수가 너무 많아서 한 페이지에서 다 보기 힘들기 때문이다</a:t>
            </a:r>
            <a:r>
              <a:rPr lang="en-US" altLang="ko-KR" b="0" dirty="0"/>
              <a:t>. </a:t>
            </a:r>
          </a:p>
          <a:p>
            <a:endParaRPr lang="en-US" b="0" dirty="0"/>
          </a:p>
          <a:p>
            <a:r>
              <a:rPr lang="en-US" b="0" dirty="0" err="1"/>
              <a:t>여기까지가</a:t>
            </a:r>
            <a:r>
              <a:rPr lang="en-US" b="0" dirty="0"/>
              <a:t> </a:t>
            </a:r>
            <a:r>
              <a:rPr lang="en-US" b="0" dirty="0" err="1"/>
              <a:t>내</a:t>
            </a:r>
            <a:r>
              <a:rPr lang="en-US" b="0" dirty="0"/>
              <a:t> </a:t>
            </a:r>
            <a:r>
              <a:rPr lang="en-US" b="0" dirty="0" err="1"/>
              <a:t>프로젝트</a:t>
            </a:r>
            <a:r>
              <a:rPr lang="en-US" b="0" dirty="0"/>
              <a:t> </a:t>
            </a:r>
            <a:r>
              <a:rPr lang="en-US" b="0" dirty="0" err="1"/>
              <a:t>overview인</a:t>
            </a:r>
            <a:r>
              <a:rPr lang="en-US" b="0" dirty="0"/>
              <a:t> </a:t>
            </a:r>
            <a:r>
              <a:rPr lang="en-US" b="0" dirty="0" err="1"/>
              <a:t>거</a:t>
            </a:r>
            <a:r>
              <a:rPr lang="en-US" b="0" dirty="0"/>
              <a:t> </a:t>
            </a:r>
            <a:r>
              <a:rPr lang="en-US" b="0" dirty="0" err="1"/>
              <a:t>같음</a:t>
            </a:r>
            <a:r>
              <a:rPr lang="en-US" altLang="ko-KR" b="0" dirty="0"/>
              <a:t>. </a:t>
            </a:r>
          </a:p>
          <a:p>
            <a:endParaRPr lang="en-US" b="0" dirty="0"/>
          </a:p>
          <a:p>
            <a:r>
              <a:rPr lang="en-US" b="0" dirty="0"/>
              <a:t>I wanted build an efficient DB to improve my textual analysis.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B873F-76CD-7797-376C-C3B67EFBB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DA0DF-D5B5-F54C-8EF8-B98358463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8D22-6E4B-D7CA-6BE1-197638CF0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19EE5-11CD-FFF2-1E6E-52907A6D3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46F39-2F62-CD81-DBA6-981CA9A1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2043D-3EAC-DDD3-5976-A4237DD6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CB1DF-384F-ADE4-E500-CB04C9E2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4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EA0E-C99D-B9BD-182B-49A7FE53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A41A6-F944-7A3A-C478-ED40D8508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0F8D-F431-888B-631F-94E2C28C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AFC08-E762-BC43-4A44-56B47015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BBDDB-C34C-806A-251E-125F414E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0FD3AD-872B-2068-5F61-C445164D7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6BF58-B1DF-2F87-231E-4BFFC6869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C4EB-2343-3484-FD74-AB08D4AF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BA09-E1CD-F4BD-FE97-5E7A26C7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B1428-B8A8-E77A-64D2-906C6EB4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9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AE67-B19D-AD4F-96FA-1D5BC8FA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8A3B-FEBD-BF64-7C60-821900893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4FE2-BB63-825A-D0C1-AA3A7CAA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EBF92-5CA2-0CA1-A2E1-57A2A03E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5B0C-38C1-CFAF-2821-DE7993B3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0EA5-C08B-C360-90BD-A9A735CB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3640D-7679-2483-8BB8-75D62CE32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C014-A319-2717-51BB-177226EE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81995-12B2-F8E7-8715-5A96BDE6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05339-DB3E-A98E-B9B2-C46A5CB4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B8C4-29FD-8CEE-10CA-2BFDA77E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C746-1E96-DD09-A51E-811A5D8F7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86FB9-896D-6ADB-8DF1-6634BCC20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AC558-058A-74BE-BC17-8187CD7F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6E3FD-CD02-73E3-762C-A389D2AB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85D73-DB04-DEB9-E97F-0A531C32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2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AE2-23D9-A239-C101-D94BBE7C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D0F8-8DAB-8979-C026-59FD15D8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F86C4-E65B-0D42-8CE8-08C7E1A7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0D52B-4A1B-6781-A0F6-9A8590D39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AE198-4F18-900E-B595-AD55B8877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DFEF6-2644-D0EE-B49B-7E87B78D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7D0DC-D684-E952-703E-CE9EA83C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04125-F90E-1B89-E203-DEB5EA19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9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AF91-172F-A063-06CE-511FDFA7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EBE0B-818C-1DD6-53BE-D8E38F9D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816A4-7113-9FBC-3E64-20BC3F59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7F8F7-A4ED-FB7B-D127-3B1FDE41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2650F-E49C-FC3B-7B6E-58B82667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7E25F-7E1E-C14A-6D3C-604A98DD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42A2-21D6-E6A6-6B01-A1347943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5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35B2-E6A4-62FB-AE75-6EB6D131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DDE7-D1B5-7F37-B5DA-391FD2662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D623-6A30-F28B-A323-2DECCB98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1AACD-BBF6-9179-13C2-AA1EC9F7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00AEB-22F4-95AA-541B-3C3F6D3A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61349-EDFC-4F36-E01D-3BFD6344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9634-36CA-E2C4-AACF-15D04052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91A77-A657-EADC-46A0-DE4261197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8B225-9315-80EB-56CF-884EB8A9A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663E9-5F83-ABD0-7645-F41BCDFB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F83C-4711-F99A-BA35-E39FD0E1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187A2-6AD8-FD36-EC68-521DC6B3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3CE40-1FE8-F766-844F-E0018C6C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A2A4E-305F-EA06-4CEB-FEE884BD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FEDF5-3808-7849-B0A1-BB66D583B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0EA445-0FF8-1347-BE27-4621533BF3B9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941DD-E506-9E2F-B323-AAE478D13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F338-D880-D60C-0065-A950E9232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27F5-AEAE-B546-A5D0-19F3A93B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8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h8394.github.io/web-dev-fin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jh8394.github.io/web-dev-final/daybook.htm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amboo mat&#10;&#10;AI-generated content may be incorrect.">
            <a:extLst>
              <a:ext uri="{FF2B5EF4-FFF2-40B4-BE49-F238E27FC236}">
                <a16:creationId xmlns:a16="http://schemas.microsoft.com/office/drawing/2014/main" id="{FB2CBC8D-04A1-D0F3-C1C0-4FECAE67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7" r="797"/>
          <a:stretch/>
        </p:blipFill>
        <p:spPr>
          <a:xfrm>
            <a:off x="3499438" y="-13648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AF99A-5528-BCDC-4AA5-C4F78F601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49" y="2791409"/>
            <a:ext cx="4107614" cy="2792187"/>
          </a:xfrm>
        </p:spPr>
        <p:txBody>
          <a:bodyPr>
            <a:normAutofit/>
          </a:bodyPr>
          <a:lstStyle/>
          <a:p>
            <a:pPr algn="l"/>
            <a:r>
              <a:rPr lang="en-US" sz="4600" b="1" dirty="0">
                <a:latin typeface="Montserrat ExtraBold" pitchFamily="2" charset="77"/>
                <a:ea typeface="STFangsong" panose="02010600040101010101" pitchFamily="2" charset="-122"/>
              </a:rPr>
              <a:t>Creating Daybook 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6C059-A4E6-019E-B845-7DB56ECC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2" y="5583596"/>
            <a:ext cx="3306089" cy="665802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JULIE HAN (EAST ASIAN STUDIES)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5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60EC2-AE54-0A76-19AB-D056FD78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b="1" dirty="0">
                <a:latin typeface="Montserrat ExtraBold" pitchFamily="2" charset="77"/>
              </a:rPr>
              <a:t>PROJECT AIM 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890042D-A525-8BE1-5153-D825FA354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07" y="2405068"/>
            <a:ext cx="6100082" cy="3729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a general overview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excavated manuscripts in Early China.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searchable database for researchers.</a:t>
            </a:r>
          </a:p>
        </p:txBody>
      </p:sp>
      <p:pic>
        <p:nvPicPr>
          <p:cNvPr id="21" name="Picture 20" descr="A book cover with a picture of a pot&#10;&#10;AI-generated content may be incorrect.">
            <a:extLst>
              <a:ext uri="{FF2B5EF4-FFF2-40B4-BE49-F238E27FC236}">
                <a16:creationId xmlns:a16="http://schemas.microsoft.com/office/drawing/2014/main" id="{F8718295-D3DA-1D44-317C-E1E3237A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3" r="574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550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99BFC-61C9-F11B-CE15-CAB519FD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14D8-D82D-DDEF-69F2-8B64FEB3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ntserrat ExtraBold" pitchFamily="2" charset="77"/>
              </a:rPr>
              <a:t>PROJECT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D2CD-16CB-1D5B-AAE9-9A38369D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of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1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2:</a:t>
            </a: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Development for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Search 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E05E8284-ABDF-1DC5-861C-0222CDC5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55" y="2624291"/>
            <a:ext cx="3943958" cy="2046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book&#10;&#10;AI-generated content may be incorrect.">
            <a:extLst>
              <a:ext uri="{FF2B5EF4-FFF2-40B4-BE49-F238E27FC236}">
                <a16:creationId xmlns:a16="http://schemas.microsoft.com/office/drawing/2014/main" id="{C19F1C85-7A52-E676-6268-B46BD3EBE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958" y="2623457"/>
            <a:ext cx="3943959" cy="2053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Plus 7">
            <a:extLst>
              <a:ext uri="{FF2B5EF4-FFF2-40B4-BE49-F238E27FC236}">
                <a16:creationId xmlns:a16="http://schemas.microsoft.com/office/drawing/2014/main" id="{F316809A-A219-EF9A-7D48-8DCC975545AB}"/>
              </a:ext>
            </a:extLst>
          </p:cNvPr>
          <p:cNvSpPr/>
          <p:nvPr/>
        </p:nvSpPr>
        <p:spPr>
          <a:xfrm>
            <a:off x="5681109" y="3244804"/>
            <a:ext cx="801053" cy="801053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0DB35-569E-4724-FB47-86D50E10D791}"/>
              </a:ext>
            </a:extLst>
          </p:cNvPr>
          <p:cNvSpPr txBox="1"/>
          <p:nvPr/>
        </p:nvSpPr>
        <p:spPr>
          <a:xfrm>
            <a:off x="7567037" y="4812065"/>
            <a:ext cx="259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Webpage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Daybooks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3E217-3207-B490-8786-8AC00BF43A1D}"/>
              </a:ext>
            </a:extLst>
          </p:cNvPr>
          <p:cNvSpPr txBox="1"/>
          <p:nvPr/>
        </p:nvSpPr>
        <p:spPr>
          <a:xfrm>
            <a:off x="1311360" y="4805465"/>
            <a:ext cx="397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Webpage for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Excavated Manuscripts</a:t>
            </a:r>
          </a:p>
        </p:txBody>
      </p:sp>
    </p:spTree>
    <p:extLst>
      <p:ext uri="{BB962C8B-B14F-4D97-AF65-F5344CB8AC3E}">
        <p14:creationId xmlns:p14="http://schemas.microsoft.com/office/powerpoint/2010/main" val="86641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1CEC-6C5B-1CC2-F342-EC13FA10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 SemiBold" pitchFamily="2" charset="77"/>
              </a:rPr>
              <a:t>Step 1.</a:t>
            </a:r>
            <a:br>
              <a:rPr lang="en-US" sz="3600" b="1" dirty="0">
                <a:latin typeface="Montserrat SemiBold" pitchFamily="2" charset="77"/>
              </a:rPr>
            </a:br>
            <a:r>
              <a:rPr lang="en-US" sz="3600" b="1" dirty="0">
                <a:latin typeface="Montserrat SemiBold" pitchFamily="2" charset="77"/>
              </a:rPr>
              <a:t>Integration of </a:t>
            </a:r>
            <a:r>
              <a:rPr lang="en-US" sz="3600" b="1" dirty="0">
                <a:latin typeface="Montserrat ExtraBold" pitchFamily="2" charset="77"/>
              </a:rPr>
              <a:t>PROJECT 1</a:t>
            </a:r>
            <a:r>
              <a:rPr lang="en-US" sz="3600" b="1" dirty="0">
                <a:latin typeface="Montserrat SemiBold" pitchFamily="2" charset="77"/>
              </a:rPr>
              <a:t> and </a:t>
            </a:r>
            <a:r>
              <a:rPr lang="en-US" sz="3600" b="1" dirty="0">
                <a:latin typeface="Montserrat ExtraBold" pitchFamily="2" charset="77"/>
              </a:rPr>
              <a:t>PROJECT 2</a:t>
            </a:r>
            <a:endParaRPr lang="en-US" sz="3600" b="1" dirty="0">
              <a:latin typeface="Montserrat SemiBold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A7FE-1F92-3D6D-F1E1-9502D1FF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190" y="4654889"/>
            <a:ext cx="5513615" cy="4930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Montserrat" pitchFamily="2" charset="77"/>
                <a:hlinkClick r:id="rId3"/>
              </a:rPr>
              <a:t>Link: https://jh8394.github.io/web-dev-final/</a:t>
            </a:r>
            <a:endParaRPr lang="en-US" b="1" dirty="0">
              <a:latin typeface="Montserrat" pitchFamily="2" charset="77"/>
            </a:endParaRPr>
          </a:p>
        </p:txBody>
      </p:sp>
      <p:pic>
        <p:nvPicPr>
          <p:cNvPr id="7" name="Picture 6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4DB1D904-60D5-957E-9C3D-9DEC8177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098" y="2164953"/>
            <a:ext cx="5003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A6DA3-00B3-9181-21C4-C5FBCA0A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316B-8ABD-3D55-0A1C-31A05468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 SemiBold" pitchFamily="2" charset="77"/>
              </a:rPr>
              <a:t>Step 2.</a:t>
            </a:r>
            <a:br>
              <a:rPr lang="en-US" sz="3600" b="1" dirty="0">
                <a:latin typeface="Montserrat SemiBold" pitchFamily="2" charset="77"/>
              </a:rPr>
            </a:br>
            <a:r>
              <a:rPr lang="en-US" sz="3600" b="1" dirty="0">
                <a:latin typeface="Montserrat SemiBold" pitchFamily="2" charset="77"/>
              </a:rPr>
              <a:t>Database Development for </a:t>
            </a:r>
            <a:r>
              <a:rPr lang="en-US" sz="3600" b="1" dirty="0">
                <a:latin typeface="Montserrat ExtraBold" pitchFamily="2" charset="77"/>
              </a:rPr>
              <a:t>Text Search</a:t>
            </a:r>
            <a:endParaRPr lang="en-US" sz="3600" b="1" dirty="0">
              <a:latin typeface="Montserrat SemiBol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3E339-6E6E-6A94-1C33-3C24F307777A}"/>
              </a:ext>
            </a:extLst>
          </p:cNvPr>
          <p:cNvSpPr txBox="1"/>
          <p:nvPr/>
        </p:nvSpPr>
        <p:spPr>
          <a:xfrm>
            <a:off x="6528398" y="4089180"/>
            <a:ext cx="4825402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</a:p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Custom API using Google Sheets and Sheet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AC17AF-FA28-DEA5-9075-EA1E790B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8" y="1689442"/>
            <a:ext cx="3821362" cy="1797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3F875A-CBE7-34E4-A24C-59E79263D0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84" r="936"/>
          <a:stretch/>
        </p:blipFill>
        <p:spPr>
          <a:xfrm>
            <a:off x="1283782" y="3113099"/>
            <a:ext cx="2095361" cy="3062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9F50F9-64B3-EC9B-848A-9FDE52E4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783"/>
          <a:stretch/>
        </p:blipFill>
        <p:spPr>
          <a:xfrm>
            <a:off x="3608177" y="3113099"/>
            <a:ext cx="2661766" cy="3062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450AC7C4-3A54-CEF4-D66F-49F501A6B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616081" y="2616426"/>
            <a:ext cx="876401" cy="837565"/>
          </a:xfrm>
          <a:prstGeom prst="rect">
            <a:avLst/>
          </a:prstGeom>
        </p:spPr>
      </p:pic>
      <p:pic>
        <p:nvPicPr>
          <p:cNvPr id="4" name="Graphic 3" descr="Back with solid fill">
            <a:extLst>
              <a:ext uri="{FF2B5EF4-FFF2-40B4-BE49-F238E27FC236}">
                <a16:creationId xmlns:a16="http://schemas.microsoft.com/office/drawing/2014/main" id="{DDEB49B4-C514-117F-E889-D84361548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3214" y="4089180"/>
            <a:ext cx="876401" cy="8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B033-D823-2505-41E1-7781F125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Montserrat SemiBold" pitchFamily="2" charset="77"/>
              </a:rPr>
              <a:t>Database Development for </a:t>
            </a:r>
            <a:r>
              <a:rPr lang="en-US" sz="3400" b="1" dirty="0">
                <a:latin typeface="Montserrat ExtraBold" pitchFamily="2" charset="77"/>
              </a:rPr>
              <a:t>Text Search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5EB6-BDD8-296C-B0A1-C829108D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074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Fetch data from a custom       API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lter content by keyword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black background with text and letters&#10;&#10;AI-generated content may be incorrect.">
            <a:extLst>
              <a:ext uri="{FF2B5EF4-FFF2-40B4-BE49-F238E27FC236}">
                <a16:creationId xmlns:a16="http://schemas.microsoft.com/office/drawing/2014/main" id="{60278D3A-23A7-B95C-FF05-2427FEEF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64" y="2718773"/>
            <a:ext cx="3898900" cy="499630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D0098E6-ED95-187C-AD9E-F1FBDE99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64" y="4246489"/>
            <a:ext cx="3898900" cy="18416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A7216C-2490-9918-2950-94BBC5FAFC24}"/>
              </a:ext>
            </a:extLst>
          </p:cNvPr>
          <p:cNvSpPr txBox="1">
            <a:spLocks/>
          </p:cNvSpPr>
          <p:nvPr/>
        </p:nvSpPr>
        <p:spPr>
          <a:xfrm>
            <a:off x="6483348" y="1690687"/>
            <a:ext cx="5007429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(4)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Retrieve results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Book Title + Chapter Title + Contents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 Result: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Daybook DB 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3B1309A-DCD7-E57A-87EB-FF37D2BA0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644" y="2766219"/>
            <a:ext cx="4468785" cy="13255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D60C1-2D8E-BD5D-51B3-E29B837C0167}"/>
              </a:ext>
            </a:extLst>
          </p:cNvPr>
          <p:cNvCxnSpPr>
            <a:cxnSpLocks/>
          </p:cNvCxnSpPr>
          <p:nvPr/>
        </p:nvCxnSpPr>
        <p:spPr>
          <a:xfrm>
            <a:off x="6096000" y="1690687"/>
            <a:ext cx="0" cy="4486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27937-A46C-78EC-4CF4-43795DE0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39F3-FD59-821F-E56E-70CB9409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Montserrat" pitchFamily="2" charset="77"/>
              </a:rPr>
              <a:t>NEXT STEP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altLang="ko-KR" sz="2800" b="1" dirty="0">
                <a:latin typeface="Montserrat" pitchFamily="2" charset="77"/>
              </a:rPr>
              <a:t>1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sz="2800" b="1" dirty="0">
                <a:latin typeface="Montserrat" pitchFamily="2" charset="77"/>
              </a:rPr>
              <a:t>: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br>
              <a:rPr lang="en-US" altLang="ko-KR" sz="3400" b="1" dirty="0">
                <a:latin typeface="Montserrat" pitchFamily="2" charset="77"/>
              </a:rPr>
            </a:br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Embed PDF Texts for Each Icon</a:t>
            </a:r>
            <a:endParaRPr lang="en-US" sz="3400" b="1" dirty="0">
              <a:solidFill>
                <a:schemeClr val="accent2">
                  <a:lumMod val="7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" name="Content Placeholder 8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12A842B6-A076-B497-79C4-BBF67713C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1900" y="2154699"/>
            <a:ext cx="4174347" cy="3415375"/>
          </a:xfrm>
        </p:spPr>
      </p:pic>
      <p:pic>
        <p:nvPicPr>
          <p:cNvPr id="11" name="Picture 10" descr="A paper with a number on it&#10;&#10;AI-generated content may be incorrect.">
            <a:extLst>
              <a:ext uri="{FF2B5EF4-FFF2-40B4-BE49-F238E27FC236}">
                <a16:creationId xmlns:a16="http://schemas.microsoft.com/office/drawing/2014/main" id="{6A067712-A5F3-F029-ABC6-26FBA51C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67" y="1679256"/>
            <a:ext cx="3427129" cy="4366258"/>
          </a:xfrm>
          <a:prstGeom prst="rect">
            <a:avLst/>
          </a:prstGeom>
        </p:spPr>
      </p:pic>
      <p:pic>
        <p:nvPicPr>
          <p:cNvPr id="18" name="Graphic 17" descr="Cursor outline">
            <a:extLst>
              <a:ext uri="{FF2B5EF4-FFF2-40B4-BE49-F238E27FC236}">
                <a16:creationId xmlns:a16="http://schemas.microsoft.com/office/drawing/2014/main" id="{20DC7F62-185F-F1D9-54E5-34BDA0986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2025" y="3943745"/>
            <a:ext cx="914400" cy="914400"/>
          </a:xfrm>
          <a:prstGeom prst="rect">
            <a:avLst/>
          </a:prstGeom>
          <a:effectLst>
            <a:glow rad="38100">
              <a:srgbClr val="FFFF00">
                <a:alpha val="22777"/>
              </a:srgbClr>
            </a:glo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8AEC4F-7D0E-794E-1FAB-1D660744A826}"/>
              </a:ext>
            </a:extLst>
          </p:cNvPr>
          <p:cNvSpPr txBox="1"/>
          <p:nvPr/>
        </p:nvSpPr>
        <p:spPr>
          <a:xfrm>
            <a:off x="2959287" y="441755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CLICK</a:t>
            </a:r>
            <a:r>
              <a:rPr lang="en-US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FFC0F34-BFEA-8F7A-823E-2C237FF10604}"/>
              </a:ext>
            </a:extLst>
          </p:cNvPr>
          <p:cNvSpPr/>
          <p:nvPr/>
        </p:nvSpPr>
        <p:spPr>
          <a:xfrm>
            <a:off x="5918984" y="3547721"/>
            <a:ext cx="1127565" cy="6293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2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9D957-9E8B-CE9F-91FE-B65CE394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4B0F-A9D0-73C4-3787-E44A52A7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Montserrat" pitchFamily="2" charset="77"/>
              </a:rPr>
              <a:t>NEXT STEP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altLang="ko-KR" sz="2800" b="1" dirty="0">
                <a:latin typeface="Montserrat" pitchFamily="2" charset="77"/>
              </a:rPr>
              <a:t>2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sz="2800" b="1" dirty="0">
                <a:latin typeface="Montserrat" pitchFamily="2" charset="77"/>
              </a:rPr>
              <a:t>: </a:t>
            </a:r>
            <a:br>
              <a:rPr lang="en-US" sz="3400" b="1" dirty="0">
                <a:latin typeface="Montserrat" pitchFamily="2" charset="77"/>
              </a:rPr>
            </a:br>
            <a:r>
              <a:rPr lang="en-US" sz="3400" b="1" dirty="0">
                <a:solidFill>
                  <a:schemeClr val="accent2">
                    <a:lumMod val="75000"/>
                  </a:schemeClr>
                </a:solidFill>
              </a:rPr>
              <a:t>Provide functions for Advanced Search </a:t>
            </a:r>
            <a:endParaRPr lang="en-US" sz="3400" b="1" dirty="0">
              <a:solidFill>
                <a:schemeClr val="accent2">
                  <a:lumMod val="7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CE166F-FDE1-8FA0-E038-61B0183D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85" y="2357955"/>
            <a:ext cx="9220229" cy="2955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04E64-4735-88B6-3091-776012C98298}"/>
              </a:ext>
            </a:extLst>
          </p:cNvPr>
          <p:cNvSpPr txBox="1"/>
          <p:nvPr/>
        </p:nvSpPr>
        <p:spPr>
          <a:xfrm>
            <a:off x="7206343" y="4684834"/>
            <a:ext cx="1911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</a:rPr>
              <a:t>Advanced Search</a:t>
            </a:r>
            <a:r>
              <a:rPr lang="en-US" sz="16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723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34E8D-BB43-3691-D0F9-5DED6866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B482-6CD3-3D51-FF17-CE01C4B8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Montserrat" pitchFamily="2" charset="77"/>
              </a:rPr>
              <a:t>NEXT STEP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altLang="ko-KR" sz="2800" b="1" dirty="0">
                <a:latin typeface="Montserrat" pitchFamily="2" charset="77"/>
              </a:rPr>
              <a:t>3</a:t>
            </a:r>
            <a:r>
              <a:rPr lang="ko-KR" altLang="en-US" sz="2800" b="1" dirty="0">
                <a:latin typeface="Montserrat" pitchFamily="2" charset="77"/>
              </a:rPr>
              <a:t> </a:t>
            </a:r>
            <a:r>
              <a:rPr lang="en-US" sz="2800" b="1" dirty="0">
                <a:latin typeface="Montserrat" pitchFamily="2" charset="77"/>
              </a:rPr>
              <a:t>: </a:t>
            </a:r>
            <a:br>
              <a:rPr lang="en-US" sz="3400" b="1" dirty="0">
                <a:latin typeface="Montserrat" pitchFamily="2" charset="77"/>
              </a:rPr>
            </a:br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Add Pagination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5C680-398E-13AA-CF23-4752253D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7538"/>
            <a:ext cx="7772400" cy="3322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D6C9B-C6FD-C77F-5F05-AE541F4A10D3}"/>
              </a:ext>
            </a:extLst>
          </p:cNvPr>
          <p:cNvSpPr txBox="1"/>
          <p:nvPr/>
        </p:nvSpPr>
        <p:spPr>
          <a:xfrm>
            <a:off x="4925785" y="5167312"/>
            <a:ext cx="234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</a:rPr>
              <a:t>1</a:t>
            </a:r>
            <a:r>
              <a:rPr lang="en-US" sz="2800" b="1" dirty="0">
                <a:solidFill>
                  <a:srgbClr val="C00000"/>
                </a:solidFill>
              </a:rPr>
              <a:t> | </a:t>
            </a:r>
            <a:r>
              <a:rPr lang="en-US" sz="2800" b="1" u="sng" dirty="0">
                <a:solidFill>
                  <a:srgbClr val="C00000"/>
                </a:solidFill>
              </a:rPr>
              <a:t>2</a:t>
            </a:r>
            <a:r>
              <a:rPr lang="en-US" sz="2800" b="1" dirty="0">
                <a:solidFill>
                  <a:srgbClr val="C00000"/>
                </a:solidFill>
              </a:rPr>
              <a:t> | </a:t>
            </a:r>
            <a:r>
              <a:rPr lang="en-US" sz="2800" b="1" u="sng" dirty="0">
                <a:solidFill>
                  <a:srgbClr val="C00000"/>
                </a:solidFill>
              </a:rPr>
              <a:t>3</a:t>
            </a:r>
            <a:r>
              <a:rPr lang="en-US" sz="2800" b="1" dirty="0">
                <a:solidFill>
                  <a:srgbClr val="C00000"/>
                </a:solidFill>
              </a:rPr>
              <a:t> | </a:t>
            </a:r>
            <a:r>
              <a:rPr lang="en-US" sz="2800" b="1" u="sng" dirty="0">
                <a:solidFill>
                  <a:srgbClr val="C00000"/>
                </a:solidFill>
              </a:rPr>
              <a:t>4</a:t>
            </a:r>
            <a:r>
              <a:rPr lang="en-US" sz="2800" b="1" dirty="0">
                <a:solidFill>
                  <a:srgbClr val="C00000"/>
                </a:solidFill>
              </a:rPr>
              <a:t> | ….</a:t>
            </a:r>
          </a:p>
        </p:txBody>
      </p:sp>
    </p:spTree>
    <p:extLst>
      <p:ext uri="{BB962C8B-B14F-4D97-AF65-F5344CB8AC3E}">
        <p14:creationId xmlns:p14="http://schemas.microsoft.com/office/powerpoint/2010/main" val="300715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1041</Words>
  <Application>Microsoft Macintosh PowerPoint</Application>
  <PresentationFormat>Widescreen</PresentationFormat>
  <Paragraphs>131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Montserrat ExtraBold</vt:lpstr>
      <vt:lpstr>Montserrat SemiBold</vt:lpstr>
      <vt:lpstr>Office Theme</vt:lpstr>
      <vt:lpstr>Creating Daybook DB</vt:lpstr>
      <vt:lpstr>PROJECT AIM </vt:lpstr>
      <vt:lpstr>PROJECT PROCESS</vt:lpstr>
      <vt:lpstr>Step 1. Integration of PROJECT 1 and PROJECT 2</vt:lpstr>
      <vt:lpstr>Step 2. Database Development for Text Search</vt:lpstr>
      <vt:lpstr>Database Development for Text Search</vt:lpstr>
      <vt:lpstr>NEXT STEP 1 :  Embed PDF Texts for Each Icon</vt:lpstr>
      <vt:lpstr>NEXT STEP 2 :  Provide functions for Advanced Search </vt:lpstr>
      <vt:lpstr>NEXT STEP 3 :  Add Pagination 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Julir Han</dc:creator>
  <cp:lastModifiedBy>Julir Han</cp:lastModifiedBy>
  <cp:revision>349</cp:revision>
  <dcterms:created xsi:type="dcterms:W3CDTF">2025-04-27T17:56:00Z</dcterms:created>
  <dcterms:modified xsi:type="dcterms:W3CDTF">2025-05-01T19:44:25Z</dcterms:modified>
</cp:coreProperties>
</file>